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88" r:id="rId3"/>
    <p:sldId id="289" r:id="rId4"/>
    <p:sldId id="282" r:id="rId5"/>
    <p:sldId id="283" r:id="rId6"/>
    <p:sldId id="262" r:id="rId7"/>
    <p:sldId id="284" r:id="rId8"/>
    <p:sldId id="286" r:id="rId9"/>
    <p:sldId id="285" r:id="rId10"/>
    <p:sldId id="287" r:id="rId11"/>
    <p:sldId id="291" r:id="rId12"/>
    <p:sldId id="290" r:id="rId13"/>
    <p:sldId id="292" r:id="rId14"/>
    <p:sldId id="293" r:id="rId15"/>
    <p:sldId id="294" r:id="rId16"/>
    <p:sldId id="295" r:id="rId17"/>
    <p:sldId id="29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3B8C"/>
    <a:srgbClr val="01989C"/>
    <a:srgbClr val="47388A"/>
    <a:srgbClr val="5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/>
              <a:t>Диаграмма 1</a:t>
            </a:r>
            <a:endParaRPr lang="en-US"/>
          </a:p>
        </c:rich>
      </c:tx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rstGeom prst="rect">
              <a:avLst/>
            </a:prstGeom>
            <a:solidFill>
              <a:srgbClr val="4472C4"/>
            </a:solidFill>
            <a:ln>
              <a:noFil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355-4E13-9AC2-9129EA195A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prstGeom prst="rect">
              <a:avLst/>
            </a:prstGeom>
            <a:solidFill>
              <a:srgbClr val="ED7D31"/>
            </a:solidFill>
            <a:ln>
              <a:noFil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F355-4E13-9AC2-9129EA195A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prstGeom prst="rect">
              <a:avLst/>
            </a:prstGeom>
            <a:solidFill>
              <a:srgbClr val="A5A5A5"/>
            </a:solidFill>
            <a:ln>
              <a:noFill/>
              <a:beve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  <a:beve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F355-4E13-9AC2-9129EA195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721920"/>
        <c:axId val="134723456"/>
      </c:barChart>
      <c:catAx>
        <c:axId val="13472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4723456"/>
        <c:crosses val="autoZero"/>
        <c:auto val="1"/>
        <c:lblAlgn val="ctr"/>
        <c:lblOffset val="100"/>
        <c:noMultiLvlLbl val="0"/>
      </c:catAx>
      <c:valAx>
        <c:axId val="134723456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472192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2644140" y="1303676"/>
      <a:ext cx="4356608" cy="2360423"/>
    </a:xfrm>
    <a:prstGeom prst="rect">
      <a:avLst/>
    </a:prstGeom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/>
              <a:t>Диаграмма 2</a:t>
            </a:r>
            <a:endParaRPr lang="en-US"/>
          </a:p>
        </c:rich>
      </c:tx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 bwMode="auto">
            <a:prstGeom prst="rect">
              <a:avLst/>
            </a:prstGeom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0DA-4AC3-93AE-EF9C5816F2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 bwMode="auto">
            <a:prstGeom prst="rect">
              <a:avLst/>
            </a:prstGeom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0DA-4AC3-93AE-EF9C5816F2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 bwMode="auto">
            <a:prstGeom prst="rect">
              <a:avLst/>
            </a:prstGeom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0DA-4AC3-93AE-EF9C5816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781888"/>
        <c:axId val="189783424"/>
      </c:scatterChart>
      <c:valAx>
        <c:axId val="1897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9783424"/>
        <c:crosses val="autoZero"/>
        <c:crossBetween val="midCat"/>
      </c:valAx>
      <c:valAx>
        <c:axId val="18978342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9781888"/>
        <c:crosses val="autoZero"/>
        <c:crossBetween val="midCat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7187972" y="1303676"/>
      <a:ext cx="4645289" cy="2360423"/>
    </a:xfrm>
    <a:prstGeom prst="rect">
      <a:avLst/>
    </a:prstGeom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Диаграмма 3</a:t>
            </a:r>
            <a:endParaRPr lang="en-US"/>
          </a:p>
        </c:rich>
      </c:tx>
      <c:layout/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1D-4555-9878-AB0032C116EE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1D-4555-9878-AB0032C116EE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1D-4555-9878-AB0032C116EE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1D-4555-9878-AB0032C116EE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1D-4555-9878-AB0032C11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D1D-4555-9878-AB0032C116EE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D1D-4555-9878-AB0032C116EE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1D-4555-9878-AB0032C116EE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1D-4555-9878-AB0032C116EE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D1D-4555-9878-AB0032C116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D1D-4555-9878-AB0032C116EE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D1D-4555-9878-AB0032C116EE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D1D-4555-9878-AB0032C116EE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D1D-4555-9878-AB0032C116EE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D1D-4555-9878-AB0032C11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spPr>
    <a:xfrm>
      <a:off x="2644141" y="3856316"/>
      <a:ext cx="4356607" cy="2719889"/>
    </a:xfrm>
    <a:prstGeom prst="rect">
      <a:avLst/>
    </a:prstGeom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/>
              <a:t>Диаграмма 4</a:t>
            </a:r>
            <a:endParaRPr lang="en-US"/>
          </a:p>
        </c:rich>
      </c:tx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rstGeom prst="rect">
              <a:avLst/>
            </a:prstGeom>
            <a:solidFill>
              <a:srgbClr val="4472C4"/>
            </a:solidFill>
            <a:ln>
              <a:noFil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DC0-4927-97FC-CF4CB4F006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prstGeom prst="rect">
              <a:avLst/>
            </a:prstGeom>
            <a:solidFill>
              <a:srgbClr val="ED7D31"/>
            </a:solidFill>
            <a:ln>
              <a:noFil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1DC0-4927-97FC-CF4CB4F006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prstGeom prst="rect">
              <a:avLst/>
            </a:prstGeom>
            <a:solidFill>
              <a:srgbClr val="A5A5A5"/>
            </a:solidFill>
            <a:ln>
              <a:noFill/>
            </a:ln>
            <a:effectLst/>
          </c:spPr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1DC0-4927-97FC-CF4CB4F00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90188928"/>
        <c:axId val="190207104"/>
      </c:barChart>
      <c:catAx>
        <c:axId val="19018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0207104"/>
        <c:crosses val="autoZero"/>
        <c:auto val="1"/>
        <c:lblAlgn val="ctr"/>
        <c:lblOffset val="100"/>
        <c:noMultiLvlLbl val="0"/>
      </c:catAx>
      <c:valAx>
        <c:axId val="19020710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018892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7187972" y="3856315"/>
      <a:ext cx="4645289" cy="2719889"/>
    </a:xfrm>
    <a:prstGeom prst="rect">
      <a:avLst/>
    </a:prstGeom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  <a:bevel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FCA57-DD8A-4B84-B100-505504104B61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15DAB-099E-42A6-ABBB-17E760EE4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2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06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92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42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424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948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2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20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6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6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771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35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33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86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08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405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15DAB-099E-42A6-ABBB-17E760EE418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151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E1F42-1583-A413-29ED-182963FCB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21A12F-EA48-4640-198E-A7DA540E72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B8EB6A-1036-45CC-F8CF-117F5CC00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264F47-D189-DDCD-410A-08112F05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55E624-B659-6F8C-C7F2-FBCEFBB9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07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1C947-C38D-12C8-971A-B8666616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897B4-D5AC-A958-796D-D36D2CCD8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7CDEA2-F2B7-E569-5201-C65B4BD0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432931-AF8A-9636-347F-7877E8C0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3BC243-049B-60D0-AD02-53727E7E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84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65739-64CF-BA69-9FFA-B2E6515CE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6A69A8-783A-95BC-B79D-D8E5A2E9B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7DE398-59A0-59B9-30E5-4129856B3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9DB306-4A7C-59CC-27CA-E1E719B0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E2A656-983C-9F70-C6EF-80BE8B25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8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B2696B-92F3-926D-844F-6C4D989E8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528E9-03FF-44CC-85F9-9D8CF9350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6EA6E0-EF07-3C3C-68F9-29783B45E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13CA63-D108-E36B-DBED-B8086DA1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97CC81-6458-FE20-5080-C7DCBA61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5CFEB8-B1BD-F9D2-7FD7-F06287A4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91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A1925-6D2B-0EB9-AC30-98E33F0F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E37EDE-865D-B533-8841-D15720167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A5BC77-E10B-AE9A-8B34-1FA2EC31E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8CAB69-4EDF-3994-2944-60552F5C0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FFE069-792D-DF6B-FB6D-9D568221E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E89621-DCDF-5BBD-5192-2310E74A1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47EA85-5CFE-EECE-1CC8-5B0E91A5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C2DE6CF-F9C6-5B7A-648D-7A56BD95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5747D-C517-C65C-5872-5353F8750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BC8981-7E5C-4A6E-EE37-BC7DA72E7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F278E3-49C9-BC25-EA4A-9404F1520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119BD7-8379-206D-99BA-DB2B3D2E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7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E0052E-ABB5-4D91-1756-F7E21A181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AEF056-01EB-F014-3279-DF558101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110090-AFEB-D360-272A-B250E935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4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8DCB4-CA18-7B98-2506-9E2F3B04D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051D9B-4000-1515-39A6-E04902F30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60C528-61AB-1DE5-F6B9-E11D93E31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D480D2-7298-761B-157E-54E317CBA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D2C47-1F03-A61F-6D1B-87161A36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9F919A-D89B-0F02-B5DC-E04C11D9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74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B33A6-6523-7859-5E38-24FF4BB9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24AB71-F52F-6C4A-FCE2-3E8746C3D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0108C5-1012-FE57-4622-09F186E83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4B013D-039B-3DA1-D326-86DDD1C3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DF54C5-DFC9-FF47-6359-5B463AEB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884D15-D216-CDA4-15F0-A1BD2FFD4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4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3FCD9-9332-E3C7-FE68-DA548E80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AFF021-675B-8594-F605-CE81EE75F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E16C16-9B5B-8729-D92B-ABD20210D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C16A9D-1787-755F-1B3B-346CAF23F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1C3608-33C0-7DAC-B4AB-41F0A02C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10716D-B8C5-6E9D-A0A6-17BAD28A75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3B21AB-FD4E-BAF0-DF7A-99FF5D819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16582C-8FCA-674A-E649-86CC398C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5A8872-34CE-D051-56C6-29E9F0F0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F5C80F-02FA-E4AE-CB65-9E4113736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5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35A19-DDB1-E678-6EB6-6FECF9652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944E46-E322-3727-52BC-63B8F40B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B49EE-FD8E-F978-63FB-98DA8918B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A76DBD-18C1-49A6-9475-9F1325A5DC3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D2AF81-F7C1-4465-AFAC-02F5FE833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53A70-B270-B606-44B6-0F38C54E7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02340-645B-461F-A6BE-CE5F2AE7E6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3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4.jp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fap.ru/library/gost/701002018.pdf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jp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&#1085;&#1090;&#1088;.&#1088;&#1092;/challenges-prioritie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33677" y="271450"/>
            <a:ext cx="563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Оформление презентации 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33677" y="1242455"/>
            <a:ext cx="1152464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Желательные шрифты: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Arial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Основной размер шрифта 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 минимальный допустимый 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Допустимые цвета текста: черный, </a:t>
            </a:r>
            <a:r>
              <a:rPr lang="ru-RU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фиолетовый</a:t>
            </a:r>
            <a:r>
              <a:rPr lang="ru-RU" dirty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синий, 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красный</a:t>
            </a:r>
            <a:r>
              <a:rPr lang="ru-RU" b="1" dirty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др.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контрастные к фону;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Допустимые варианты написания текста: без форматирования,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курсив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полужирный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подчеркнутый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визуального выделения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тексе.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Например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Ученье —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свет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неученье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тьма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pc="25" dirty="0">
                <a:latin typeface="Arial" panose="020B0604020202020204" pitchFamily="34" charset="0"/>
                <a:cs typeface="Arial" panose="020B0604020202020204" pitchFamily="34" charset="0"/>
              </a:rPr>
              <a:t>Ссылки на литературные источники в формате </a:t>
            </a:r>
            <a:r>
              <a:rPr lang="en-US" spc="25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spc="25" dirty="0">
                <a:latin typeface="Arial" panose="020B0604020202020204" pitchFamily="34" charset="0"/>
                <a:cs typeface="Arial" panose="020B0604020202020204" pitchFamily="34" charset="0"/>
              </a:rPr>
              <a:t>Иванов и др., 2025</a:t>
            </a:r>
            <a:r>
              <a:rPr lang="en-US" spc="25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ru-RU" spc="2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Слайды должны быть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пронумерованы </a:t>
            </a: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Анимация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переходы: минимально, без эффектов, отвлекающих от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сути.</a:t>
            </a: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Обязательно показывайте во время доклада, куда слушатель должен смотреть</a:t>
            </a:r>
          </a:p>
          <a:p>
            <a:pPr marL="457200" indent="-4572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Старайтесь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рассказывать свой доклад, а не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полностью читать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листочка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или со слайдов – </a:t>
            </a:r>
          </a:p>
          <a:p>
            <a:pPr>
              <a:defRPr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Слайды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– опора для устного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доклада!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r>
              <a:rPr lang="ru-RU" sz="2400" b="1" u="sng" dirty="0" smtClean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400" b="1" u="sng" dirty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забудьте удалить лишние слайды в итоговом варианте презентации!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2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92608" y="50331"/>
            <a:ext cx="658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Оформление элементов презентации - иллюстрации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2608" y="1045673"/>
            <a:ext cx="3771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сопоставления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результатов - размещайте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несколько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диаграмм на одном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слайде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 bwMode="auto">
          <a:xfrm>
            <a:off x="4206240" y="1176451"/>
            <a:ext cx="7811269" cy="5041664"/>
            <a:chOff x="2491902" y="1265256"/>
            <a:chExt cx="9196423" cy="5292514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2491902" y="1267368"/>
              <a:ext cx="4371211" cy="237155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7030577" y="1265256"/>
              <a:ext cx="4657748" cy="237155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2491902" y="3826525"/>
              <a:ext cx="4371211" cy="2731245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9"/>
            <a:stretch/>
          </p:blipFill>
          <p:spPr bwMode="auto">
            <a:xfrm>
              <a:off x="7030577" y="3820547"/>
              <a:ext cx="4657748" cy="273124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 bwMode="auto">
          <a:xfrm>
            <a:off x="292608" y="4828305"/>
            <a:ext cx="3729156" cy="1631216"/>
          </a:xfrm>
          <a:prstGeom prst="rect">
            <a:avLst/>
          </a:prstGeom>
          <a:noFill/>
          <a:ln>
            <a:solidFill>
              <a:srgbClr val="47388A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latin typeface="Corbel"/>
                <a:cs typeface="Arial"/>
              </a:rPr>
              <a:t>Обязательно </a:t>
            </a:r>
            <a:r>
              <a:rPr lang="ru-RU" sz="2000" b="1" dirty="0">
                <a:solidFill>
                  <a:srgbClr val="8627AE"/>
                </a:solidFill>
                <a:latin typeface="Corbel"/>
                <a:cs typeface="Arial"/>
              </a:rPr>
              <a:t>показывайте</a:t>
            </a:r>
            <a:r>
              <a:rPr lang="ru-RU" sz="2000" b="1" dirty="0">
                <a:latin typeface="Corbel"/>
                <a:cs typeface="Arial"/>
              </a:rPr>
              <a:t> </a:t>
            </a:r>
            <a:r>
              <a:rPr lang="ru-RU" sz="2000" dirty="0">
                <a:latin typeface="Corbel"/>
                <a:cs typeface="Arial"/>
              </a:rPr>
              <a:t>во время доклада, куда слушатель должен смотреть. </a:t>
            </a:r>
            <a:endParaRPr dirty="0"/>
          </a:p>
          <a:p>
            <a:pPr algn="ctr">
              <a:spcAft>
                <a:spcPts val="600"/>
              </a:spcAft>
              <a:defRPr/>
            </a:pPr>
            <a:r>
              <a:rPr lang="ru-RU" sz="2000" dirty="0">
                <a:latin typeface="Corbel"/>
                <a:cs typeface="Arial"/>
              </a:rPr>
              <a:t>Иначе никто ничего не сможет понять </a:t>
            </a:r>
            <a:r>
              <a:rPr lang="ru-RU" sz="2000" dirty="0" smtClean="0">
                <a:latin typeface="Corbel"/>
                <a:cs typeface="Arial"/>
                <a:sym typeface="Wingdings" panose="05000000000000000000" pitchFamily="2" charset="2"/>
              </a:rPr>
              <a:t></a:t>
            </a:r>
            <a:endParaRPr lang="ru-RU" sz="2000" dirty="0">
              <a:latin typeface="Corbe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608" y="2057119"/>
            <a:ext cx="377139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10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Лучше всего использовать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диаграммы и графики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10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Они должны быть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чёткими и хорошо читаемыми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10"/>
              </a:buBlip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Текст слева, рисунки справа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Blip>
                <a:blip r:embed="rId10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Размер шрифта на диаграммах: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 менее 14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92608" y="50331"/>
            <a:ext cx="6583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Оформление элементов презентации - таблицы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92608" y="1276331"/>
            <a:ext cx="407927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возможности - 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избегайте таблиц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т.к. данные в виде диаграмм и графиков наиболее читаемые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Размер шрифта в таблицах: не менее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6"/>
              </a:buBlip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Наиболее оптимальный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размер таблицы: 6 столбцов, 10 строк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67669" y="4828305"/>
            <a:ext cx="3729156" cy="1631216"/>
          </a:xfrm>
          <a:prstGeom prst="rect">
            <a:avLst/>
          </a:prstGeom>
          <a:noFill/>
          <a:ln>
            <a:solidFill>
              <a:srgbClr val="47388A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latin typeface="Corbel"/>
                <a:cs typeface="Arial"/>
              </a:rPr>
              <a:t>Обязательно </a:t>
            </a:r>
            <a:r>
              <a:rPr lang="ru-RU" sz="2000" b="1" dirty="0">
                <a:solidFill>
                  <a:srgbClr val="8627AE"/>
                </a:solidFill>
                <a:latin typeface="Corbel"/>
                <a:cs typeface="Arial"/>
              </a:rPr>
              <a:t>показывайте</a:t>
            </a:r>
            <a:r>
              <a:rPr lang="ru-RU" sz="2000" b="1" dirty="0">
                <a:latin typeface="Corbel"/>
                <a:cs typeface="Arial"/>
              </a:rPr>
              <a:t> </a:t>
            </a:r>
            <a:r>
              <a:rPr lang="ru-RU" sz="2000" dirty="0">
                <a:latin typeface="Corbel"/>
                <a:cs typeface="Arial"/>
              </a:rPr>
              <a:t>во время доклада, куда слушатель должен смотреть. </a:t>
            </a:r>
            <a:endParaRPr dirty="0"/>
          </a:p>
          <a:p>
            <a:pPr algn="ctr">
              <a:spcAft>
                <a:spcPts val="600"/>
              </a:spcAft>
              <a:defRPr/>
            </a:pPr>
            <a:r>
              <a:rPr lang="ru-RU" sz="2000" dirty="0">
                <a:latin typeface="Corbel"/>
                <a:cs typeface="Arial"/>
              </a:rPr>
              <a:t>Иначе никто ничего не сможет понять </a:t>
            </a:r>
            <a:r>
              <a:rPr lang="ru-RU" sz="2000" dirty="0" smtClean="0">
                <a:latin typeface="Corbel"/>
                <a:cs typeface="Arial"/>
                <a:sym typeface="Wingdings" panose="05000000000000000000" pitchFamily="2" charset="2"/>
              </a:rPr>
              <a:t></a:t>
            </a:r>
            <a:endParaRPr lang="ru-RU" sz="2000" dirty="0">
              <a:latin typeface="Corbel"/>
              <a:cs typeface="Arial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349974"/>
              </p:ext>
            </p:extLst>
          </p:nvPr>
        </p:nvGraphicFramePr>
        <p:xfrm>
          <a:off x="4681726" y="1718695"/>
          <a:ext cx="6547106" cy="1410337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785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3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14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33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наблюдения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наблюдения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наблюдения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11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 dirty="0">
                          <a:latin typeface="Mistral"/>
                        </a:rPr>
                        <a:t>точка 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47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47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47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47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u="none" strike="noStrike">
                          <a:latin typeface="Mistral"/>
                        </a:rPr>
                        <a:t>точка 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100" u="none" strike="noStrike" dirty="0">
                          <a:latin typeface="Mistral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Mistral"/>
                        <a:cs typeface="Arial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991778"/>
              </p:ext>
            </p:extLst>
          </p:nvPr>
        </p:nvGraphicFramePr>
        <p:xfrm>
          <a:off x="4589067" y="3898444"/>
          <a:ext cx="7202403" cy="25610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12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3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9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210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наблюдения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наблюдения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наблюдения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79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точка 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 bwMode="auto">
          <a:xfrm>
            <a:off x="4585040" y="1079998"/>
            <a:ext cx="7693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Плохой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пример таблицы – мелко (размер шрифта 11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), текст без контраста к фону, шрифт плохо читается, неаккуратное оформление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4589000" y="3246101"/>
            <a:ext cx="7198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Хороший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пример таблицы – крупно (размер шрифта 18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текст с контрастом к фону, аккуратное оформление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Рекомендуемый порядок слайдов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46032" y="1150980"/>
            <a:ext cx="11147976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Титульный слайд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Актуальность, проблема</a:t>
            </a:r>
            <a:r>
              <a:rPr lang="ru-RU" dirty="0">
                <a:solidFill>
                  <a:schemeClr val="accent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. </a:t>
            </a:r>
            <a:r>
              <a:rPr lang="ru-RU" b="1" i="1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Всё</a:t>
            </a:r>
            <a:r>
              <a:rPr lang="ru-RU" b="1" i="1" dirty="0">
                <a:solidFill>
                  <a:srgbClr val="8627AE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об объекте исследования нужно рассказать </a:t>
            </a:r>
            <a:r>
              <a:rPr lang="ru-RU" b="1" i="1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до</a:t>
            </a:r>
            <a:r>
              <a:rPr lang="ru-RU" i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цели и задач</a:t>
            </a:r>
            <a:endParaRPr lang="ru-RU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Цель, задачи, гипотеза</a:t>
            </a:r>
            <a:endParaRPr lang="ru-RU" sz="2100" i="1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Методы и материалы. </a:t>
            </a:r>
            <a:r>
              <a:rPr lang="ru-RU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Вы можете рассказывать о методах отдельно или в контексте полученных результатов</a:t>
            </a:r>
            <a:endParaRPr lang="ru-RU" sz="2100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Результаты и их обсуждение</a:t>
            </a:r>
            <a:endParaRPr lang="ru-RU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Выводы</a:t>
            </a:r>
            <a:r>
              <a:rPr lang="ru-RU" sz="2100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Заключение и перспективы </a:t>
            </a:r>
            <a:r>
              <a:rPr lang="ru-RU" sz="2100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реализации проекта, </a:t>
            </a:r>
            <a:r>
              <a:rPr lang="ru-RU" sz="2100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доказана ли гипотеза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Благодарности руководителю и партнерам </a:t>
            </a:r>
            <a:r>
              <a:rPr lang="ru-RU" sz="2100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проекта, </a:t>
            </a:r>
          </a:p>
          <a:p>
            <a:pPr>
              <a:defRPr/>
            </a:pPr>
            <a:r>
              <a:rPr lang="ru-RU" sz="2100" b="1" dirty="0">
                <a:solidFill>
                  <a:srgbClr val="8627AE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    </a:t>
            </a:r>
            <a:r>
              <a:rPr lang="ru-RU" b="1" dirty="0">
                <a:solidFill>
                  <a:srgbClr val="8627AE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вместо</a:t>
            </a:r>
            <a:r>
              <a:rPr lang="ru-RU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слайда «Спасибо за внимание»</a:t>
            </a:r>
            <a:endParaRPr lang="ru-RU" sz="2100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Blip>
                <a:blip r:embed="rId6"/>
              </a:buBlip>
              <a:defRPr/>
            </a:pPr>
            <a:r>
              <a:rPr lang="ru-RU" sz="2100" b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Дополнительные слайды </a:t>
            </a:r>
            <a:r>
              <a:rPr lang="ru-RU" sz="2100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(для ответов на вопросы</a:t>
            </a:r>
            <a:r>
              <a:rPr lang="ru-RU" sz="2100" dirty="0" smtClean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) – Список литературы, дополнительные иллюстрации и </a:t>
            </a:r>
            <a:r>
              <a:rPr lang="ru-RU" sz="2100" dirty="0" err="1" smtClean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тд</a:t>
            </a:r>
            <a:r>
              <a:rPr lang="ru-RU" sz="2100" dirty="0" smtClean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59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Рекомендации по докладу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618445" y="1320545"/>
            <a:ext cx="109551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3200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Всё должно быть </a:t>
            </a:r>
            <a:r>
              <a:rPr lang="ru-RU" sz="3200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связано </a:t>
            </a:r>
          </a:p>
          <a:p>
            <a:pPr algn="ctr">
              <a:spcBef>
                <a:spcPts val="600"/>
              </a:spcBef>
              <a:defRPr/>
            </a:pPr>
            <a:r>
              <a:rPr lang="ru-RU" sz="3200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всё должно быть единообразно!</a:t>
            </a:r>
            <a:endParaRPr lang="ru-RU" sz="3200"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ru-RU" sz="60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r>
              <a:rPr lang="en-US" sz="6000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0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sz="6000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</a:t>
            </a:r>
            <a:endParaRPr b="1"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название —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гипотеза — цель — задачи —  методы — результаты — выводы —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70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359268-76FB-8E72-73C4-DBF04ABB324A}"/>
              </a:ext>
            </a:extLst>
          </p:cNvPr>
          <p:cNvSpPr txBox="1"/>
          <p:nvPr/>
        </p:nvSpPr>
        <p:spPr>
          <a:xfrm>
            <a:off x="344424" y="2154435"/>
            <a:ext cx="115031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РАБОТЫ</a:t>
            </a:r>
            <a:br>
              <a:rPr lang="ru-RU" sz="44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отражает </a:t>
            </a: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проведенное </a:t>
            </a:r>
            <a:r>
              <a:rPr lang="ru-RU" sz="2400" b="1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исследование; </a:t>
            </a: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похожих работ должны быть </a:t>
            </a:r>
            <a:r>
              <a:rPr lang="ru-RU" sz="2400" b="1" i="1" u="sng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</a:t>
            </a: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названия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11" y="94746"/>
            <a:ext cx="4939169" cy="862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B97A3F-EBE1-EF11-C090-2F1AFB678C00}"/>
              </a:ext>
            </a:extLst>
          </p:cNvPr>
          <p:cNvSpPr txBox="1"/>
          <p:nvPr/>
        </p:nvSpPr>
        <p:spPr>
          <a:xfrm>
            <a:off x="260517" y="243932"/>
            <a:ext cx="6368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конкурс научно-технологических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«ПРО Большие вызовы»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621024" y="3662540"/>
            <a:ext cx="82265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ru-RU" sz="2800" b="1"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sz="2800" b="1" u="sng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участника</a:t>
            </a:r>
            <a:r>
              <a:rPr lang="ru-RU" sz="28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sz="28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наставника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sz="28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организация, класс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sz="28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Организации-партнеры </a:t>
            </a:r>
            <a:r>
              <a:rPr lang="ru-RU" sz="2000" b="1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(можно добавить логотипы)</a:t>
            </a:r>
            <a:endParaRPr sz="1400"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endParaRPr lang="ru-RU" sz="2800" b="1" dirty="0">
              <a:solidFill>
                <a:srgbClr val="47388A"/>
              </a:solidFill>
              <a:latin typeface="Corbe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0" y="6488726"/>
            <a:ext cx="12191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Новосибирск, 2026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Актуальность работы 2-3 слайда 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10896" y="1814321"/>
            <a:ext cx="67116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/>
              <a:buChar char="•"/>
              <a:defRPr/>
            </a:pP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Почему ваш проект – </a:t>
            </a:r>
            <a:r>
              <a:rPr lang="ru-RU" sz="2200" b="1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«Большой вызов»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  <a:defRPr/>
            </a:pP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Расскажите 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об объекте исследования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  <a:defRPr/>
            </a:pP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Покажите соответствие 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стратегии научно-технологического развития РФ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  <a:defRPr/>
            </a:pP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Покажите актуальность для определенной 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социальной группы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  <a:defRPr/>
            </a:pP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Какую 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проблему</a:t>
            </a: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 и существующие </a:t>
            </a:r>
            <a:r>
              <a:rPr lang="ru-RU" sz="2200" b="1" spc="25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технологические барьеры </a:t>
            </a:r>
            <a:r>
              <a:rPr lang="ru-RU" sz="2200" spc="25" dirty="0">
                <a:latin typeface="Arial" panose="020B0604020202020204" pitchFamily="34" charset="0"/>
                <a:cs typeface="Arial" panose="020B0604020202020204" pitchFamily="34" charset="0"/>
              </a:rPr>
              <a:t>решает проект?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848856" y="1782349"/>
            <a:ext cx="5064384" cy="33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2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Цель, задачи и гипотеза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65760" y="1320545"/>
            <a:ext cx="588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Цель</a:t>
            </a:r>
            <a:r>
              <a:rPr lang="ru-RU" sz="2400" b="1" dirty="0">
                <a:solidFill>
                  <a:srgbClr val="03AB9C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r>
              <a:rPr lang="ru-RU" b="1" i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(дословно зачитать со слайда)</a:t>
            </a:r>
            <a:r>
              <a:rPr lang="ru-RU" sz="1200" b="1" dirty="0">
                <a:solidFill>
                  <a:srgbClr val="03AB9C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65760" y="1888958"/>
            <a:ext cx="5594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Цель работы должна соответствовать названию и содержанию работы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5761" y="3546213"/>
            <a:ext cx="861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Задачи</a:t>
            </a:r>
            <a:r>
              <a:rPr lang="ru-RU" sz="2400" b="1" dirty="0">
                <a:solidFill>
                  <a:srgbClr val="03AB9C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r>
              <a:rPr lang="ru-RU" b="1" i="1" dirty="0"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(на докладе задачи нужно дословно зачитать со слайда)</a:t>
            </a:r>
            <a:r>
              <a:rPr lang="ru-RU" sz="2400" b="1" dirty="0">
                <a:solidFill>
                  <a:srgbClr val="03AB9C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65760" y="4273653"/>
            <a:ext cx="114925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Сформулируйте задачи, которые необходимо решить для достижения поставленной цели</a:t>
            </a:r>
            <a:endParaRPr lang="ru-RU" sz="2000" b="1" i="1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Не нужны задачи «прочитать литературу», «сделать выводы», «сделать презентацию</a:t>
            </a:r>
            <a:r>
              <a:rPr lang="ru-RU" sz="20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0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0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defRPr/>
            </a:pPr>
            <a:endParaRPr lang="ru-RU" sz="2000" spc="4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847979" y="1234051"/>
            <a:ext cx="4729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47388A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Гипотеза</a:t>
            </a:r>
            <a:r>
              <a:rPr lang="ru-RU" sz="2400" b="1" dirty="0">
                <a:solidFill>
                  <a:srgbClr val="03AB9C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6841780" y="1782209"/>
            <a:ext cx="4729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Что вы планировали доказать или опровергнуть в ходе своего исследования?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285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Материалы и методы 1-2 слайда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40576" y="2497165"/>
            <a:ext cx="1162747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варианта </a:t>
            </a:r>
            <a:r>
              <a:rPr lang="ru-RU" sz="3600" b="1" spc="25" dirty="0" smtClean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оформления –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Сделать слайд и оставить его в </a:t>
            </a:r>
            <a:r>
              <a:rPr lang="ru-RU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презентации,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Сделать слайд и убрать его в </a:t>
            </a:r>
            <a:r>
              <a:rPr lang="ru-RU" sz="2400" b="1" spc="25" dirty="0">
                <a:solidFill>
                  <a:srgbClr val="413B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</a:t>
            </a:r>
            <a:r>
              <a:rPr lang="ru-RU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(для ответов на вопросы)</a:t>
            </a: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, а в докладе рассказывать о методах в контексте полученных результатов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800" b="1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докладе в любом случае нужно обязательно рассказать</a:t>
            </a:r>
            <a:r>
              <a:rPr lang="ru-RU" sz="2400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dirty="0">
              <a:solidFill>
                <a:srgbClr val="4738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с помощью каких методов и оборудования были получены результаты!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0576" y="1282120"/>
            <a:ext cx="11510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Какие методики, подходы, </a:t>
            </a:r>
            <a:r>
              <a:rPr lang="ru-RU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оборудование, материалы </a:t>
            </a:r>
            <a:r>
              <a:rPr lang="ru-RU" sz="2400" b="1" spc="25" dirty="0">
                <a:latin typeface="Arial" panose="020B0604020202020204" pitchFamily="34" charset="0"/>
                <a:cs typeface="Arial" panose="020B0604020202020204" pitchFamily="34" charset="0"/>
              </a:rPr>
              <a:t>и алгоритмы вы использовали</a:t>
            </a:r>
            <a:r>
              <a:rPr lang="ru-RU" sz="2400" b="1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sz="20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Используйте </a:t>
            </a: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конкретные термины, без излишней детализации.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71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Результаты  2-5 слайдов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450082" y="1432100"/>
            <a:ext cx="6408238" cy="44858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338328" y="1320545"/>
            <a:ext cx="48097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ru-RU" sz="2000" b="1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обязательно приводить все полученные результаты </a:t>
            </a:r>
            <a:r>
              <a:rPr lang="ru-RU" sz="2000" spc="25" dirty="0">
                <a:solidFill>
                  <a:srgbClr val="473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должны соответствовать поставленным задачам, а все выводы - полученным результатам</a:t>
            </a:r>
          </a:p>
          <a:p>
            <a:pPr marL="342900" indent="-342900">
              <a:buFont typeface="Arial"/>
              <a:buChar char="•"/>
              <a:defRPr/>
            </a:pPr>
            <a:endParaRPr lang="ru-RU" sz="20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Провести статистическую и графическую обработку результатов, посчитать средние значения и др.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ru-RU" sz="20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При сравнении обязательно стоит говорить «что-то </a:t>
            </a:r>
            <a:r>
              <a:rPr lang="ru-RU" sz="2000" b="1" spc="25" dirty="0">
                <a:latin typeface="Arial" panose="020B0604020202020204" pitchFamily="34" charset="0"/>
                <a:cs typeface="Arial" panose="020B0604020202020204" pitchFamily="34" charset="0"/>
              </a:rPr>
              <a:t>больше/меньше</a:t>
            </a: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, чем что-то </a:t>
            </a:r>
            <a:r>
              <a:rPr lang="ru-RU" sz="2000" b="1" spc="25" dirty="0">
                <a:latin typeface="Arial" panose="020B0604020202020204" pitchFamily="34" charset="0"/>
                <a:cs typeface="Arial" panose="020B0604020202020204" pitchFamily="34" charset="0"/>
              </a:rPr>
              <a:t>во столько-то раз </a:t>
            </a:r>
            <a:r>
              <a:rPr lang="ru-RU" sz="2000" spc="25" dirty="0">
                <a:latin typeface="Arial" panose="020B0604020202020204" pitchFamily="34" charset="0"/>
                <a:cs typeface="Arial" panose="020B0604020202020204" pitchFamily="34" charset="0"/>
              </a:rPr>
              <a:t>…»</a:t>
            </a:r>
          </a:p>
        </p:txBody>
      </p:sp>
    </p:spTree>
    <p:extLst>
      <p:ext uri="{BB962C8B-B14F-4D97-AF65-F5344CB8AC3E}">
        <p14:creationId xmlns:p14="http://schemas.microsoft.com/office/powerpoint/2010/main" val="101295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33092" y="265775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Выводы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066800" y="1962001"/>
            <a:ext cx="10058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i="1" spc="25" dirty="0" smtClean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</a:t>
            </a:r>
            <a:r>
              <a:rPr lang="ru-RU" sz="3200" i="1" spc="25" dirty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i="1" spc="25" dirty="0" smtClean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логический </a:t>
            </a:r>
            <a:r>
              <a:rPr lang="ru-RU" sz="3200" i="1" spc="25" dirty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 </a:t>
            </a:r>
            <a:r>
              <a:rPr lang="ru-RU" sz="3200" i="1" spc="25" dirty="0" smtClean="0">
                <a:solidFill>
                  <a:srgbClr val="8627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рассуждения</a:t>
            </a:r>
          </a:p>
          <a:p>
            <a:pPr algn="ctr">
              <a:defRPr/>
            </a:pPr>
            <a:endParaRPr lang="ru-RU" sz="3200" i="1" spc="25" dirty="0">
              <a:solidFill>
                <a:srgbClr val="8627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Формулировка </a:t>
            </a:r>
            <a:r>
              <a:rPr lang="ru-RU" sz="3200" spc="25" dirty="0">
                <a:latin typeface="Arial" panose="020B0604020202020204" pitchFamily="34" charset="0"/>
                <a:cs typeface="Arial" panose="020B0604020202020204" pitchFamily="34" charset="0"/>
              </a:rPr>
              <a:t>выводов </a:t>
            </a: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должн</a:t>
            </a: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а соответствовать поставленным задачам и </a:t>
            </a:r>
          </a:p>
          <a:p>
            <a:pPr algn="ctr">
              <a:defRPr/>
            </a:pP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3200" spc="25" dirty="0">
                <a:latin typeface="Arial" panose="020B0604020202020204" pitchFamily="34" charset="0"/>
                <a:cs typeface="Arial" panose="020B0604020202020204" pitchFamily="34" charset="0"/>
              </a:rPr>
              <a:t>должна повторять </a:t>
            </a: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формулировки </a:t>
            </a:r>
            <a:endParaRPr lang="ru-RU" sz="32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32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полученных результатов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89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66847" y="96210"/>
            <a:ext cx="6615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Заключение, </a:t>
            </a:r>
          </a:p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перспективы исследования</a:t>
            </a:r>
          </a:p>
          <a:p>
            <a:pPr>
              <a:defRPr/>
            </a:pP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32218" y="1589487"/>
            <a:ext cx="107276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Доказана ли гипотеза?</a:t>
            </a:r>
          </a:p>
          <a:p>
            <a:pPr marL="342900" indent="-342900">
              <a:buFont typeface="Arial"/>
              <a:buChar char="•"/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Подчеркните научную и/или практическую значимость работы.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     Каковы возможные применения вашего исследования? </a:t>
            </a: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     Что оно меняет в текущем понимании проблемы?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Что вы не успели сделать, но планируете?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Какие неожиданные результаты появились в процессе работы?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Как можно углубить или расширить ваше исследование?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66847" y="96210"/>
            <a:ext cx="661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Благодарности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96226" y="1688151"/>
            <a:ext cx="1072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Руководителю, партнерам </a:t>
            </a:r>
            <a:r>
              <a:rPr lang="ru-RU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проекта, одноклассникам </a:t>
            </a: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и т.д</a:t>
            </a:r>
            <a:r>
              <a:rPr lang="ru-RU" sz="2400" spc="25" dirty="0" smtClean="0">
                <a:latin typeface="Arial" panose="020B0604020202020204" pitchFamily="34" charset="0"/>
                <a:cs typeface="Arial" panose="020B0604020202020204" pitchFamily="34" charset="0"/>
              </a:rPr>
              <a:t>.…с</a:t>
            </a: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21127" y="64404"/>
            <a:ext cx="6615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Примеры дополнительных слайдов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: Материалы и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методы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76487" y="1496985"/>
            <a:ext cx="573224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Полевые методы исследования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Отбор проб воды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Измерение прозрачности с помощью диска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Секки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Измерение температуры с помощью термометра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цветности</a:t>
            </a: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Измерение основных параметров на месте: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(кислотность) – с помощью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-метра.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Электропроводность / минерализация – кондуктометром.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Растворенный кислород (O₂) –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оксиметром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Окислительно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-восстановительный потенциал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Eh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257362" y="1496985"/>
            <a:ext cx="559755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Лабораторные методы исследования: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Аэрофотосъемка и космические снимки - оценка состояния водного объекта, динамики берегов, цветения воды, температуры поверхности.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Гидрохимический анализ воды с помощью …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биогенных элементов - азот, фосфор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основных ионов - гидрокарбонаты, сульфаты, хлориды, кальций, магний, калий, натрий.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58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21127" y="64404"/>
            <a:ext cx="6615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Примеры дополнительных слайдов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: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Список литературы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060704" y="1493556"/>
            <a:ext cx="10085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Список использованной литературы нужен в тексте работы. </a:t>
            </a:r>
            <a:endParaRPr lang="ru-RU" sz="2400" spc="2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В презентации можно делать ссылки там, где это нужно.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Рекомендуется оформление согласно ГОСТ Р 7.0.100–2018 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«Библиографическая запись. Библиографическое описание. Общие требования и правила составления.»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400" spc="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Ссылка для просмотра: </a:t>
            </a:r>
            <a:r>
              <a:rPr lang="ru-RU" sz="2400" u="sng" spc="25" dirty="0">
                <a:latin typeface="Arial" panose="020B0604020202020204" pitchFamily="34" charset="0"/>
                <a:cs typeface="Arial" panose="020B0604020202020204" pitchFamily="34" charset="0"/>
                <a:hlinkClick r:id="rId6" tooltip="https://ifap.ru/library/gost/701002018.pdf"/>
              </a:rPr>
              <a:t>https://ifap.ru/library/gost/701002018.pdf</a:t>
            </a:r>
            <a:r>
              <a:rPr lang="ru-RU" sz="2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21126" y="64404"/>
            <a:ext cx="68203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Примеры дополнительных слайдов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: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Дополнительная информация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graphicFrame>
        <p:nvGraphicFramePr>
          <p:cNvPr id="9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898092"/>
              </p:ext>
            </p:extLst>
          </p:nvPr>
        </p:nvGraphicFramePr>
        <p:xfrm>
          <a:off x="2669198" y="1114721"/>
          <a:ext cx="4356608" cy="236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443467"/>
              </p:ext>
            </p:extLst>
          </p:nvPr>
        </p:nvGraphicFramePr>
        <p:xfrm>
          <a:off x="7213030" y="1114721"/>
          <a:ext cx="4645289" cy="236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589555"/>
              </p:ext>
            </p:extLst>
          </p:nvPr>
        </p:nvGraphicFramePr>
        <p:xfrm>
          <a:off x="2669199" y="3667361"/>
          <a:ext cx="4356607" cy="271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509431"/>
              </p:ext>
            </p:extLst>
          </p:nvPr>
        </p:nvGraphicFramePr>
        <p:xfrm>
          <a:off x="7213030" y="3667360"/>
          <a:ext cx="4645289" cy="271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TextBox 12"/>
          <p:cNvSpPr txBox="1"/>
          <p:nvPr/>
        </p:nvSpPr>
        <p:spPr bwMode="auto">
          <a:xfrm>
            <a:off x="271242" y="1374363"/>
            <a:ext cx="2286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рисунки, графики, диаграммы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фотографии и т.д.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01F31-4078-F282-551D-FB401C2BB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547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нимок экрана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44178-B20E-2389-9C11-F08B4794BA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112" y="96210"/>
            <a:ext cx="5093207" cy="862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321126" y="64404"/>
            <a:ext cx="68203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Примеры дополнительных слайдов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: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Дополнительная информация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ea typeface="Tahoma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02544" y="2708042"/>
            <a:ext cx="10240491" cy="32993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602544" y="1478700"/>
            <a:ext cx="5788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Пример Большого вызова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722790" y="141974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pc="25">
                <a:latin typeface="Arial" panose="020B0604020202020204" pitchFamily="34" charset="0"/>
                <a:cs typeface="Arial" panose="020B0604020202020204" pitchFamily="34" charset="0"/>
              </a:rPr>
              <a:t>Большие вызовы и приоритеты НТР РФ вы можете посмотреть по ссылке: </a:t>
            </a:r>
            <a:r>
              <a:rPr lang="ru-RU" u="sng" spc="25">
                <a:latin typeface="Arial" panose="020B0604020202020204" pitchFamily="34" charset="0"/>
                <a:cs typeface="Arial" panose="020B0604020202020204" pitchFamily="34" charset="0"/>
                <a:hlinkClick r:id="rId7" tooltip="https://нтр.рф/challenges-priorities/"/>
              </a:rPr>
              <a:t>https://нтр.рф/challenges-priorities/</a:t>
            </a:r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67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1070</Words>
  <Application>Microsoft Office PowerPoint</Application>
  <PresentationFormat>Широкоэкранный</PresentationFormat>
  <Paragraphs>230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Corbel</vt:lpstr>
      <vt:lpstr>Mistral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Lesya Lis</dc:creator>
  <cp:lastModifiedBy>Овдина Екатерина Андреевна</cp:lastModifiedBy>
  <cp:revision>19</cp:revision>
  <dcterms:created xsi:type="dcterms:W3CDTF">2025-11-01T10:36:53Z</dcterms:created>
  <dcterms:modified xsi:type="dcterms:W3CDTF">2026-08-13T10:26:36Z</dcterms:modified>
</cp:coreProperties>
</file>